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360F7-44D0-080E-F60B-42171BDE16D0}" v="1433" dt="2025-05-26T09:13:45.334"/>
    <p1510:client id="{A5AE1285-C917-2071-FC9F-FFB5DF7F979A}" v="649" dt="2025-05-26T08:02:34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2025. 05. 27.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relandsmythsandlegends.com/the-children-of-li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97593" y="449059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hu-HU" sz="5400" dirty="0">
                <a:solidFill>
                  <a:schemeClr val="bg1"/>
                </a:solidFill>
              </a:rPr>
              <a:t>Beszámoló: </a:t>
            </a:r>
            <a:br>
              <a:rPr lang="hu-HU" sz="5400" dirty="0">
                <a:solidFill>
                  <a:schemeClr val="bg1"/>
                </a:solidFill>
              </a:rPr>
            </a:br>
            <a:r>
              <a:rPr lang="hu-HU" sz="5400" dirty="0">
                <a:solidFill>
                  <a:schemeClr val="bg1"/>
                </a:solidFill>
              </a:rPr>
              <a:t>Dublini mobilitás - Erasmus+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412862" y="4846320"/>
            <a:ext cx="6452394" cy="17884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hu-HU" dirty="0">
                <a:solidFill>
                  <a:schemeClr val="bg1"/>
                </a:solidFill>
              </a:rPr>
              <a:t>2025.04.07-12. </a:t>
            </a:r>
            <a:r>
              <a:rPr lang="hu-HU" dirty="0" err="1">
                <a:solidFill>
                  <a:schemeClr val="bg1"/>
                </a:solidFill>
              </a:rPr>
              <a:t>Future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Learning</a:t>
            </a:r>
            <a:r>
              <a:rPr lang="hu-HU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hu-HU" dirty="0">
              <a:solidFill>
                <a:schemeClr val="bg1"/>
              </a:solidFill>
            </a:endParaRPr>
          </a:p>
          <a:p>
            <a:pPr algn="l"/>
            <a:r>
              <a:rPr lang="hu-HU" dirty="0">
                <a:solidFill>
                  <a:schemeClr val="bg1"/>
                </a:solidFill>
              </a:rPr>
              <a:t>Készítette: Pethő András</a:t>
            </a:r>
          </a:p>
          <a:p>
            <a:pPr algn="l"/>
            <a:r>
              <a:rPr lang="hu-HU" dirty="0">
                <a:solidFill>
                  <a:schemeClr val="bg1"/>
                </a:solidFill>
              </a:rPr>
              <a:t>VSZC </a:t>
            </a:r>
            <a:r>
              <a:rPr lang="hu-HU" dirty="0" err="1">
                <a:solidFill>
                  <a:schemeClr val="bg1"/>
                </a:solidFill>
              </a:rPr>
              <a:t>Öveges</a:t>
            </a:r>
            <a:r>
              <a:rPr lang="hu-HU" dirty="0">
                <a:solidFill>
                  <a:schemeClr val="bg1"/>
                </a:solidFill>
              </a:rPr>
              <a:t> József Technikum és Kollégium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EBCB-9D34-ED03-6586-38E60C77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35" r="-1" b="11835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08DCA52-6F82-4FEB-95FA-3D8432910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5724649"/>
            <a:ext cx="691390" cy="96956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E1B7176-03B2-4617-9685-5FA49AA64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67"/>
            <a:ext cx="2120900" cy="587813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A8DBC231-8CD9-47B3-BCC5-A0149FAF1E90}"/>
              </a:ext>
            </a:extLst>
          </p:cNvPr>
          <p:cNvSpPr/>
          <p:nvPr/>
        </p:nvSpPr>
        <p:spPr>
          <a:xfrm>
            <a:off x="2599049" y="3942179"/>
            <a:ext cx="768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			Projektszám: 2024-1-HU01-KA121-VET-000223802</a:t>
            </a: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6D93-4AEC-6EE7-D1F5-15AFD8A3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DA627E-FDA1-F98A-AF63-0345209A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09" y="188355"/>
            <a:ext cx="12194468" cy="50515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01322-902C-EF32-E2D2-8C485DE7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" y="5240906"/>
            <a:ext cx="12192000" cy="14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3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CF59-2114-1809-BC95-78407FFE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E89F-69CD-08A0-F65C-148694E1C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4" name="shootthedonkey">
            <a:hlinkClick r:id="" action="ppaction://media"/>
            <a:extLst>
              <a:ext uri="{FF2B5EF4-FFF2-40B4-BE49-F238E27FC236}">
                <a16:creationId xmlns:a16="http://schemas.microsoft.com/office/drawing/2014/main" id="{B7C62F4F-76F8-989A-21C5-43D68FF80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1" y="6179"/>
            <a:ext cx="11618096" cy="6855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4F26C-F85D-D2FB-A537-EE5AC8FA15F7}"/>
              </a:ext>
            </a:extLst>
          </p:cNvPr>
          <p:cNvSpPr txBox="1"/>
          <p:nvPr/>
        </p:nvSpPr>
        <p:spPr>
          <a:xfrm>
            <a:off x="5925300" y="3853830"/>
            <a:ext cx="5989730" cy="2862322"/>
          </a:xfrm>
          <a:prstGeom prst="rect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kurzus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napjának</a:t>
            </a:r>
            <a:r>
              <a:rPr lang="en-US" dirty="0"/>
              <a:t> </a:t>
            </a:r>
            <a:r>
              <a:rPr lang="en-US" dirty="0" err="1"/>
              <a:t>tematikája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ír</a:t>
            </a:r>
            <a:r>
              <a:rPr lang="en-US" dirty="0"/>
              <a:t> (</a:t>
            </a:r>
            <a:r>
              <a:rPr lang="en-US" dirty="0" err="1"/>
              <a:t>népi</a:t>
            </a:r>
            <a:r>
              <a:rPr lang="en-US" dirty="0"/>
              <a:t>) </a:t>
            </a:r>
            <a:r>
              <a:rPr lang="en-US" dirty="0" err="1"/>
              <a:t>zenével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tánccal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/>
              <a:t>megismerkedés</a:t>
            </a:r>
            <a:r>
              <a:rPr lang="en-US" dirty="0"/>
              <a:t> volt. </a:t>
            </a:r>
          </a:p>
          <a:p>
            <a:r>
              <a:rPr lang="en-US" dirty="0" err="1"/>
              <a:t>Bemelegítésként</a:t>
            </a:r>
            <a:r>
              <a:rPr lang="en-US" dirty="0"/>
              <a:t> </a:t>
            </a:r>
            <a:r>
              <a:rPr lang="en-US" dirty="0" err="1"/>
              <a:t>hagyományos</a:t>
            </a:r>
            <a:r>
              <a:rPr lang="en-US" dirty="0"/>
              <a:t> </a:t>
            </a:r>
            <a:r>
              <a:rPr lang="en-US" dirty="0" err="1"/>
              <a:t>hangszereket</a:t>
            </a:r>
            <a:r>
              <a:rPr lang="en-US" dirty="0"/>
              <a:t> </a:t>
            </a:r>
            <a:r>
              <a:rPr lang="en-US" dirty="0" err="1"/>
              <a:t>foghattunk</a:t>
            </a:r>
            <a:r>
              <a:rPr lang="en-US" dirty="0"/>
              <a:t> a </a:t>
            </a:r>
            <a:r>
              <a:rPr lang="en-US" dirty="0" err="1"/>
              <a:t>kezünkbe</a:t>
            </a:r>
            <a:r>
              <a:rPr lang="en-US" dirty="0"/>
              <a:t> - </a:t>
            </a:r>
            <a:r>
              <a:rPr lang="en-US" dirty="0" err="1"/>
              <a:t>köszönhetően</a:t>
            </a:r>
            <a:r>
              <a:rPr lang="en-US" dirty="0"/>
              <a:t> </a:t>
            </a:r>
            <a:r>
              <a:rPr lang="en-US" dirty="0" err="1"/>
              <a:t>Davidnek</a:t>
            </a:r>
            <a:r>
              <a:rPr lang="en-US" dirty="0"/>
              <a:t>, a </a:t>
            </a:r>
            <a:r>
              <a:rPr lang="en-US" dirty="0" err="1"/>
              <a:t>tanárunknak</a:t>
            </a:r>
            <a:r>
              <a:rPr lang="en-US" dirty="0"/>
              <a:t>, </a:t>
            </a:r>
            <a:r>
              <a:rPr lang="en-US" dirty="0" err="1"/>
              <a:t>aki</a:t>
            </a:r>
            <a:r>
              <a:rPr lang="en-US" dirty="0"/>
              <a:t> </a:t>
            </a:r>
            <a:r>
              <a:rPr lang="en-US" dirty="0" err="1"/>
              <a:t>saját</a:t>
            </a:r>
            <a:r>
              <a:rPr lang="en-US" dirty="0"/>
              <a:t> </a:t>
            </a:r>
            <a:r>
              <a:rPr lang="en-US" dirty="0" err="1"/>
              <a:t>hangszereit</a:t>
            </a:r>
            <a:r>
              <a:rPr lang="en-US" dirty="0"/>
              <a:t> </a:t>
            </a:r>
            <a:r>
              <a:rPr lang="en-US" dirty="0" err="1"/>
              <a:t>bocsátotta</a:t>
            </a:r>
            <a:r>
              <a:rPr lang="en-US" dirty="0"/>
              <a:t> </a:t>
            </a:r>
            <a:r>
              <a:rPr lang="en-US" dirty="0" err="1"/>
              <a:t>rendelkezésünkre</a:t>
            </a:r>
            <a:r>
              <a:rPr lang="en-US" dirty="0"/>
              <a:t> -, </a:t>
            </a:r>
            <a:r>
              <a:rPr lang="en-US" dirty="0" err="1"/>
              <a:t>majd</a:t>
            </a:r>
            <a:r>
              <a:rPr lang="en-US" dirty="0"/>
              <a:t> a nap </a:t>
            </a:r>
            <a:r>
              <a:rPr lang="en-US" dirty="0" err="1"/>
              <a:t>végén</a:t>
            </a:r>
            <a:r>
              <a:rPr lang="en-US" dirty="0"/>
              <a:t> a </a:t>
            </a:r>
            <a:r>
              <a:rPr lang="en-US" dirty="0" err="1"/>
              <a:t>nyelviskola</a:t>
            </a:r>
            <a:r>
              <a:rPr lang="en-US" dirty="0"/>
              <a:t> </a:t>
            </a:r>
            <a:r>
              <a:rPr lang="en-US" dirty="0" err="1"/>
              <a:t>összes</a:t>
            </a:r>
            <a:r>
              <a:rPr lang="en-US" dirty="0"/>
              <a:t> </a:t>
            </a:r>
            <a:r>
              <a:rPr lang="en-US" dirty="0" err="1"/>
              <a:t>tanulója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közös</a:t>
            </a:r>
            <a:r>
              <a:rPr lang="en-US" dirty="0"/>
              <a:t>, </a:t>
            </a:r>
            <a:r>
              <a:rPr lang="en-US" dirty="0" err="1"/>
              <a:t>jó</a:t>
            </a:r>
            <a:r>
              <a:rPr lang="en-US" dirty="0"/>
              <a:t> </a:t>
            </a:r>
            <a:r>
              <a:rPr lang="en-US" dirty="0" err="1"/>
              <a:t>hangulatú</a:t>
            </a:r>
            <a:r>
              <a:rPr lang="en-US" dirty="0"/>
              <a:t> </a:t>
            </a:r>
            <a:r>
              <a:rPr lang="en-US" dirty="0" err="1"/>
              <a:t>táncoktatáson</a:t>
            </a:r>
            <a:r>
              <a:rPr lang="en-US" dirty="0"/>
              <a:t> </a:t>
            </a:r>
            <a:r>
              <a:rPr lang="en-US" dirty="0" err="1"/>
              <a:t>vett</a:t>
            </a:r>
            <a:r>
              <a:rPr lang="en-US" dirty="0"/>
              <a:t> </a:t>
            </a:r>
            <a:r>
              <a:rPr lang="en-US" dirty="0" err="1"/>
              <a:t>részt</a:t>
            </a:r>
            <a:r>
              <a:rPr lang="en-US" dirty="0"/>
              <a:t>. </a:t>
            </a:r>
          </a:p>
          <a:p>
            <a:r>
              <a:rPr lang="en-US" dirty="0"/>
              <a:t>A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szórakoztató</a:t>
            </a:r>
            <a:r>
              <a:rPr lang="en-US" dirty="0"/>
              <a:t> </a:t>
            </a:r>
            <a:r>
              <a:rPr lang="en-US" dirty="0" err="1"/>
              <a:t>tevékenység</a:t>
            </a:r>
            <a:r>
              <a:rPr lang="en-US" dirty="0"/>
              <a:t> </a:t>
            </a:r>
            <a:r>
              <a:rPr lang="en-US" dirty="0" err="1"/>
              <a:t>között</a:t>
            </a:r>
            <a:r>
              <a:rPr lang="en-US" dirty="0"/>
              <a:t> </a:t>
            </a:r>
            <a:r>
              <a:rPr lang="en-US" dirty="0" err="1"/>
              <a:t>mulatozáshoz</a:t>
            </a:r>
            <a:r>
              <a:rPr lang="en-US" dirty="0"/>
              <a:t> </a:t>
            </a:r>
            <a:r>
              <a:rPr lang="en-US" dirty="0" err="1"/>
              <a:t>kapcsolódó</a:t>
            </a:r>
            <a:r>
              <a:rPr lang="en-US" dirty="0"/>
              <a:t> </a:t>
            </a:r>
            <a:r>
              <a:rPr lang="en-US" dirty="0" err="1"/>
              <a:t>informális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szleng</a:t>
            </a:r>
            <a:r>
              <a:rPr lang="en-US" dirty="0"/>
              <a:t> </a:t>
            </a:r>
            <a:r>
              <a:rPr lang="en-US" dirty="0" err="1"/>
              <a:t>szavak</a:t>
            </a:r>
            <a:r>
              <a:rPr lang="en-US" dirty="0"/>
              <a:t>, </a:t>
            </a:r>
            <a:r>
              <a:rPr lang="en-US" dirty="0" err="1"/>
              <a:t>kifejezések</a:t>
            </a:r>
            <a:r>
              <a:rPr lang="en-US" dirty="0"/>
              <a:t> </a:t>
            </a:r>
            <a:r>
              <a:rPr lang="en-US" dirty="0" err="1"/>
              <a:t>használatát</a:t>
            </a:r>
            <a:r>
              <a:rPr lang="en-US" dirty="0"/>
              <a:t> </a:t>
            </a:r>
            <a:r>
              <a:rPr lang="en-US" dirty="0" err="1"/>
              <a:t>gyakoroltuk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2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346F7-1392-423B-5636-BD5E0D2A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363" y="126571"/>
            <a:ext cx="6273114" cy="44749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Egy </a:t>
            </a:r>
            <a:r>
              <a:rPr lang="en-US" sz="2400" err="1">
                <a:solidFill>
                  <a:schemeClr val="bg1"/>
                </a:solidFill>
              </a:rPr>
              <a:t>nép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kultúrájának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szerves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része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err="1">
                <a:solidFill>
                  <a:schemeClr val="bg1"/>
                </a:solidFill>
              </a:rPr>
              <a:t>saját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mítoszainak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és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legendáinak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összessége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err="1">
                <a:solidFill>
                  <a:schemeClr val="bg1"/>
                </a:solidFill>
              </a:rPr>
              <a:t>Ezért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írek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három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legfontosabb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mondájával</a:t>
            </a:r>
            <a:r>
              <a:rPr lang="en-US" sz="2400" dirty="0">
                <a:solidFill>
                  <a:schemeClr val="bg1"/>
                </a:solidFill>
              </a:rPr>
              <a:t> is </a:t>
            </a:r>
            <a:r>
              <a:rPr lang="en-US" sz="2400" err="1">
                <a:solidFill>
                  <a:schemeClr val="bg1"/>
                </a:solidFill>
              </a:rPr>
              <a:t>megismerkedtünk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amik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ír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nép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sokévszázados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történelmét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és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az</a:t>
            </a:r>
            <a:r>
              <a:rPr lang="en-US" sz="2400" dirty="0">
                <a:solidFill>
                  <a:schemeClr val="bg1"/>
                </a:solidFill>
              </a:rPr>
              <a:t> ő </a:t>
            </a:r>
            <a:r>
              <a:rPr lang="en-US" sz="2400" err="1">
                <a:solidFill>
                  <a:schemeClr val="bg1"/>
                </a:solidFill>
              </a:rPr>
              <a:t>mentalitásukat</a:t>
            </a:r>
            <a:r>
              <a:rPr lang="en-US" sz="2400" dirty="0">
                <a:solidFill>
                  <a:schemeClr val="bg1"/>
                </a:solidFill>
              </a:rPr>
              <a:t> is </a:t>
            </a:r>
            <a:r>
              <a:rPr lang="en-US" sz="2400" err="1">
                <a:solidFill>
                  <a:schemeClr val="bg1"/>
                </a:solidFill>
              </a:rPr>
              <a:t>jól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reprezentálja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ptos"/>
              <a:ea typeface="Open Sans"/>
              <a:cs typeface="Open San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ptos"/>
                <a:ea typeface="Open Sans"/>
                <a:cs typeface="Open Sans"/>
              </a:rPr>
              <a:t>Oisín and the Land of Eternal Youth</a:t>
            </a:r>
            <a:endParaRPr lang="en-US" sz="2000">
              <a:solidFill>
                <a:schemeClr val="bg1"/>
              </a:solidFill>
              <a:latin typeface="Apto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ptos"/>
                <a:ea typeface="Open Sans"/>
                <a:cs typeface="Open Sans"/>
              </a:rPr>
              <a:t>Fionn and the Salmon of Knowledge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ptos"/>
                <a:ea typeface="Open Sans"/>
                <a:cs typeface="Open Sans"/>
              </a:rPr>
              <a:t>The Children of Lir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Forrás: 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Children of Lir</a:t>
            </a:r>
            <a:endParaRPr lang="en-US" sz="2400">
              <a:solidFill>
                <a:schemeClr val="bg1"/>
              </a:solidFill>
              <a:ea typeface="+mn-lt"/>
              <a:cs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9E19A-FAF8-ABE2-802E-D765C093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6" t="10569" r="456" b="-426"/>
          <a:stretch>
            <a:fillRect/>
          </a:stretch>
        </p:blipFill>
        <p:spPr>
          <a:xfrm>
            <a:off x="1289" y="4585160"/>
            <a:ext cx="9013876" cy="2283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08337-9A88-8D11-290C-94FF541EB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818" y="0"/>
            <a:ext cx="5712553" cy="4345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13423-F2D6-2F4D-5FB2-B946EF3D1876}"/>
              </a:ext>
            </a:extLst>
          </p:cNvPr>
          <p:cNvSpPr txBox="1"/>
          <p:nvPr/>
        </p:nvSpPr>
        <p:spPr>
          <a:xfrm>
            <a:off x="9014343" y="4510568"/>
            <a:ext cx="3162768" cy="2226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bg1"/>
                </a:solidFill>
              </a:rPr>
              <a:t>A Children of Lir </a:t>
            </a:r>
            <a:r>
              <a:rPr lang="en-US" sz="1400" dirty="0" err="1">
                <a:solidFill>
                  <a:schemeClr val="bg1"/>
                </a:solidFill>
              </a:rPr>
              <a:t>legendája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szimboli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kusan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tükrözi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Írország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történelmét</a:t>
            </a:r>
            <a:r>
              <a:rPr lang="en-US" sz="1400" dirty="0">
                <a:solidFill>
                  <a:schemeClr val="bg1"/>
                </a:solidFill>
              </a:rPr>
              <a:t>: a </a:t>
            </a:r>
            <a:r>
              <a:rPr lang="en-US" sz="1400" dirty="0" err="1">
                <a:solidFill>
                  <a:schemeClr val="bg1"/>
                </a:solidFill>
              </a:rPr>
              <a:t>szenvedést</a:t>
            </a:r>
            <a:r>
              <a:rPr lang="en-US" sz="1400" dirty="0">
                <a:solidFill>
                  <a:schemeClr val="bg1"/>
                </a:solidFill>
              </a:rPr>
              <a:t>, </a:t>
            </a:r>
            <a:r>
              <a:rPr lang="en-US" sz="1400" dirty="0" err="1">
                <a:solidFill>
                  <a:schemeClr val="bg1"/>
                </a:solidFill>
              </a:rPr>
              <a:t>az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elnyomást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r>
              <a:rPr lang="en-US" sz="1400" dirty="0">
                <a:solidFill>
                  <a:schemeClr val="bg1"/>
                </a:solidFill>
              </a:rPr>
              <a:t> a 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hosszú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időn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át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tartó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küzdelmet</a:t>
            </a:r>
            <a:r>
              <a:rPr lang="en-US" sz="1400" dirty="0">
                <a:solidFill>
                  <a:schemeClr val="bg1"/>
                </a:solidFill>
              </a:rPr>
              <a:t> a 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szabadságért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A </a:t>
            </a:r>
            <a:r>
              <a:rPr lang="en-US" sz="1400" dirty="0" err="1">
                <a:solidFill>
                  <a:schemeClr val="bg1"/>
                </a:solidFill>
              </a:rPr>
              <a:t>testvérek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kitartása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végső</a:t>
            </a:r>
            <a:r>
              <a:rPr lang="en-US" sz="1400" dirty="0">
                <a:solidFill>
                  <a:schemeClr val="bg1"/>
                </a:solidFill>
              </a:rPr>
              <a:t> meg-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váltása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az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ír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nép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állhatatosságát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reményét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jelképezi</a:t>
            </a:r>
            <a:r>
              <a:rPr lang="en-US" sz="1400" dirty="0">
                <a:solidFill>
                  <a:schemeClr val="bg1"/>
                </a:solidFill>
              </a:rPr>
              <a:t> a </a:t>
            </a:r>
            <a:r>
              <a:rPr lang="en-US" sz="1400" dirty="0" err="1">
                <a:solidFill>
                  <a:schemeClr val="bg1"/>
                </a:solidFill>
              </a:rPr>
              <a:t>megpróbáltatá</a:t>
            </a:r>
            <a:r>
              <a:rPr lang="en-US" sz="1400" dirty="0">
                <a:solidFill>
                  <a:schemeClr val="bg1"/>
                </a:solidFill>
              </a:rPr>
              <a:t>-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sok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közepette</a:t>
            </a:r>
            <a:r>
              <a:rPr lang="en-US" sz="1400" dirty="0">
                <a:solidFill>
                  <a:schemeClr val="bg1"/>
                </a:solidFill>
              </a:rPr>
              <a:t>. </a:t>
            </a:r>
            <a:r>
              <a:rPr lang="en-US" sz="1400" dirty="0" err="1">
                <a:solidFill>
                  <a:schemeClr val="bg1"/>
                </a:solidFill>
              </a:rPr>
              <a:t>Ez</a:t>
            </a:r>
            <a:r>
              <a:rPr lang="en-US" sz="1400" dirty="0">
                <a:solidFill>
                  <a:schemeClr val="bg1"/>
                </a:solidFill>
              </a:rPr>
              <a:t> a legenda </a:t>
            </a:r>
            <a:r>
              <a:rPr lang="en-US" sz="1400" dirty="0" err="1">
                <a:solidFill>
                  <a:schemeClr val="bg1"/>
                </a:solidFill>
              </a:rPr>
              <a:t>az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ír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identitás</a:t>
            </a:r>
            <a:r>
              <a:rPr lang="en-US" sz="1400" dirty="0">
                <a:solidFill>
                  <a:schemeClr val="bg1"/>
                </a:solidFill>
              </a:rPr>
              <a:t>, </a:t>
            </a:r>
            <a:r>
              <a:rPr lang="en-US" sz="1400" dirty="0" err="1">
                <a:solidFill>
                  <a:schemeClr val="bg1"/>
                </a:solidFill>
              </a:rPr>
              <a:t>kultúra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és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szellemi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ellenállás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egyik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 err="1">
                <a:solidFill>
                  <a:schemeClr val="bg1"/>
                </a:solidFill>
              </a:rPr>
              <a:t>allegóriája</a:t>
            </a:r>
            <a:r>
              <a:rPr lang="en-US" sz="1400" dirty="0">
                <a:solidFill>
                  <a:schemeClr val="bg1"/>
                </a:solidFill>
              </a:rPr>
              <a:t> is.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0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F3A385-8E43-2DAC-34BE-1228C3A0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7" t="163" r="11742" b="-163"/>
          <a:stretch>
            <a:fillRect/>
          </a:stretch>
        </p:blipFill>
        <p:spPr>
          <a:xfrm>
            <a:off x="7381653" y="10"/>
            <a:ext cx="4805976" cy="6857997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8D269-6732-09BE-792E-A1024E42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35" r="-2" b="4434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36567-5970-FC5C-0A86-B3F6CCF036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46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BB9E0-F415-895D-B3E4-94383B5C1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5" y="1776715"/>
            <a:ext cx="3871765" cy="3351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Dublin </a:t>
            </a:r>
            <a:r>
              <a:rPr lang="en-US" sz="2400" err="1">
                <a:solidFill>
                  <a:schemeClr val="bg1"/>
                </a:solidFill>
              </a:rPr>
              <a:t>városközpontjától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nem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messze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található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Garden of Remembrance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err="1">
                <a:solidFill>
                  <a:schemeClr val="bg1"/>
                </a:solidFill>
              </a:rPr>
              <a:t>közparkban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egy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szobor</a:t>
            </a:r>
            <a:r>
              <a:rPr lang="en-US" sz="2400" dirty="0">
                <a:solidFill>
                  <a:schemeClr val="bg1"/>
                </a:solidFill>
              </a:rPr>
              <a:t> is, </a:t>
            </a:r>
            <a:r>
              <a:rPr lang="en-US" sz="2400" err="1">
                <a:solidFill>
                  <a:schemeClr val="bg1"/>
                </a:solidFill>
              </a:rPr>
              <a:t>ami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err="1">
                <a:solidFill>
                  <a:schemeClr val="bg1"/>
                </a:solidFill>
              </a:rPr>
              <a:t>történet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szereplőit</a:t>
            </a:r>
            <a:r>
              <a:rPr lang="en-US" sz="2400" dirty="0">
                <a:solidFill>
                  <a:schemeClr val="bg1"/>
                </a:solidFill>
              </a:rPr>
              <a:t> -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 </a:t>
            </a:r>
            <a:r>
              <a:rPr lang="en-US" sz="2400" err="1">
                <a:solidFill>
                  <a:schemeClr val="bg1"/>
                </a:solidFill>
              </a:rPr>
              <a:t>hattyúvá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változó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gyermekeket</a:t>
            </a:r>
            <a:r>
              <a:rPr lang="en-US" sz="2400" dirty="0">
                <a:solidFill>
                  <a:schemeClr val="bg1"/>
                </a:solidFill>
              </a:rPr>
              <a:t> - </a:t>
            </a:r>
            <a:r>
              <a:rPr lang="en-US" sz="2400" err="1">
                <a:solidFill>
                  <a:schemeClr val="bg1"/>
                </a:solidFill>
              </a:rPr>
              <a:t>örökíti</a:t>
            </a:r>
            <a:r>
              <a:rPr lang="en-US" sz="2400" dirty="0">
                <a:solidFill>
                  <a:schemeClr val="bg1"/>
                </a:solidFill>
              </a:rPr>
              <a:t> meg;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ide is </a:t>
            </a:r>
            <a:r>
              <a:rPr lang="en-US" sz="2400" err="1">
                <a:solidFill>
                  <a:schemeClr val="bg1"/>
                </a:solidFill>
              </a:rPr>
              <a:t>ellátogattunk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err="1">
                <a:solidFill>
                  <a:schemeClr val="bg1"/>
                </a:solidFill>
              </a:rPr>
              <a:t>csoporttal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6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A80679-9780-0FE0-CC29-69FB3111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63" b="2667"/>
          <a:stretch>
            <a:fillRect/>
          </a:stretch>
        </p:blipFill>
        <p:spPr>
          <a:xfrm>
            <a:off x="-70" y="-10387"/>
            <a:ext cx="7134225" cy="40447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15903-9A03-7047-5DBF-13338FD8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12" t="-169" r="452"/>
          <a:stretch>
            <a:fillRect/>
          </a:stretch>
        </p:blipFill>
        <p:spPr>
          <a:xfrm>
            <a:off x="4958481" y="-11043"/>
            <a:ext cx="7234080" cy="68695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8EC37-C8FD-C1CC-2C99-4694EDAF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535" t="7692" r="1421" b="3846"/>
          <a:stretch>
            <a:fillRect/>
          </a:stretch>
        </p:blipFill>
        <p:spPr>
          <a:xfrm>
            <a:off x="3088460" y="3644279"/>
            <a:ext cx="1916707" cy="244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87A2F-11D5-0F89-2E3F-53D95C5D6868}"/>
              </a:ext>
            </a:extLst>
          </p:cNvPr>
          <p:cNvSpPr txBox="1"/>
          <p:nvPr/>
        </p:nvSpPr>
        <p:spPr>
          <a:xfrm>
            <a:off x="115792" y="4249987"/>
            <a:ext cx="4742058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Minden </a:t>
            </a:r>
            <a:r>
              <a:rPr lang="en-US" sz="1600" err="1"/>
              <a:t>kultúra</a:t>
            </a:r>
            <a:r>
              <a:rPr lang="en-US" sz="1600" dirty="0"/>
              <a:t> </a:t>
            </a:r>
            <a:r>
              <a:rPr lang="en-US" sz="1600" err="1"/>
              <a:t>meghatározó</a:t>
            </a:r>
            <a:r>
              <a:rPr lang="en-US" sz="1600" dirty="0"/>
              <a:t> </a:t>
            </a:r>
            <a:r>
              <a:rPr lang="en-US" sz="1600" err="1"/>
              <a:t>része</a:t>
            </a:r>
            <a:r>
              <a:rPr lang="en-US" sz="1600" dirty="0"/>
              <a:t> a </a:t>
            </a:r>
            <a:r>
              <a:rPr lang="en-US" sz="1600" err="1"/>
              <a:t>gasztronómia</a:t>
            </a:r>
            <a:r>
              <a:rPr lang="en-US" sz="1600" dirty="0"/>
              <a:t>. </a:t>
            </a:r>
            <a:r>
              <a:rPr lang="en-US" sz="1600" err="1"/>
              <a:t>Habár</a:t>
            </a:r>
            <a:r>
              <a:rPr lang="en-US" sz="1600" dirty="0"/>
              <a:t> </a:t>
            </a:r>
            <a:r>
              <a:rPr lang="en-US" sz="1600" err="1"/>
              <a:t>az</a:t>
            </a:r>
            <a:r>
              <a:rPr lang="en-US" sz="1600" dirty="0"/>
              <a:t> </a:t>
            </a:r>
            <a:r>
              <a:rPr lang="en-US" sz="1600" err="1"/>
              <a:t>ír</a:t>
            </a:r>
            <a:r>
              <a:rPr lang="en-US" sz="1600" dirty="0"/>
              <a:t> </a:t>
            </a:r>
            <a:r>
              <a:rPr lang="en-US" sz="1600" err="1"/>
              <a:t>konyhaművészet</a:t>
            </a:r>
            <a:r>
              <a:rPr lang="en-US" sz="1600" dirty="0"/>
              <a:t> </a:t>
            </a:r>
            <a:r>
              <a:rPr lang="en-US" sz="1600" err="1"/>
              <a:t>korántsem</a:t>
            </a:r>
            <a:r>
              <a:rPr lang="en-US" sz="1600" dirty="0"/>
              <a:t> </a:t>
            </a:r>
            <a:r>
              <a:rPr lang="en-US" sz="1600" err="1"/>
              <a:t>olyan</a:t>
            </a:r>
            <a:r>
              <a:rPr lang="en-US" sz="1600" dirty="0"/>
              <a:t> </a:t>
            </a:r>
            <a:r>
              <a:rPr lang="en-US" sz="1600" err="1"/>
              <a:t>változatos</a:t>
            </a:r>
            <a:r>
              <a:rPr lang="en-US" sz="1600" dirty="0"/>
              <a:t> (</a:t>
            </a:r>
            <a:r>
              <a:rPr lang="en-US" sz="1600" err="1"/>
              <a:t>ennek</a:t>
            </a:r>
            <a:r>
              <a:rPr lang="en-US" sz="1600" dirty="0"/>
              <a:t> </a:t>
            </a:r>
            <a:r>
              <a:rPr lang="en-US" sz="1600" err="1"/>
              <a:t>történelmi</a:t>
            </a:r>
            <a:r>
              <a:rPr lang="en-US" sz="1600" dirty="0"/>
              <a:t> </a:t>
            </a:r>
            <a:r>
              <a:rPr lang="en-US" sz="1600" err="1"/>
              <a:t>okai</a:t>
            </a:r>
            <a:r>
              <a:rPr lang="en-US" sz="1600" dirty="0"/>
              <a:t> is </a:t>
            </a:r>
            <a:r>
              <a:rPr lang="en-US" sz="1600" err="1"/>
              <a:t>vannak</a:t>
            </a:r>
            <a:r>
              <a:rPr lang="en-US" sz="1600" dirty="0"/>
              <a:t>), </a:t>
            </a:r>
            <a:r>
              <a:rPr lang="en-US" sz="1600" err="1"/>
              <a:t>mégis</a:t>
            </a:r>
            <a:r>
              <a:rPr lang="en-US" sz="1600" dirty="0"/>
              <a:t> </a:t>
            </a:r>
            <a:r>
              <a:rPr lang="en-US" sz="1600" err="1"/>
              <a:t>megtalálható</a:t>
            </a:r>
            <a:r>
              <a:rPr lang="en-US" sz="1600" dirty="0"/>
              <a:t> </a:t>
            </a:r>
            <a:r>
              <a:rPr lang="en-US" sz="1600" err="1"/>
              <a:t>néhány</a:t>
            </a:r>
            <a:r>
              <a:rPr lang="en-US" sz="1600" dirty="0"/>
              <a:t> </a:t>
            </a:r>
            <a:r>
              <a:rPr lang="en-US" sz="1600" err="1"/>
              <a:t>ízletes</a:t>
            </a:r>
            <a:r>
              <a:rPr lang="en-US" sz="1600" dirty="0"/>
              <a:t> </a:t>
            </a:r>
            <a:r>
              <a:rPr lang="en-US" sz="1600" err="1"/>
              <a:t>fogás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Az </a:t>
            </a:r>
            <a:r>
              <a:rPr lang="en-US" sz="1600" err="1"/>
              <a:t>étkezési</a:t>
            </a:r>
            <a:r>
              <a:rPr lang="en-US" sz="1600" dirty="0"/>
              <a:t> </a:t>
            </a:r>
            <a:r>
              <a:rPr lang="en-US" sz="1600" err="1"/>
              <a:t>szokásokkal</a:t>
            </a:r>
            <a:r>
              <a:rPr lang="en-US" sz="1600" dirty="0"/>
              <a:t> </a:t>
            </a:r>
            <a:r>
              <a:rPr lang="en-US" sz="1600" err="1"/>
              <a:t>pedig</a:t>
            </a:r>
            <a:r>
              <a:rPr lang="en-US" sz="1600" dirty="0"/>
              <a:t> </a:t>
            </a:r>
            <a:r>
              <a:rPr lang="en-US" sz="1600" err="1"/>
              <a:t>drámapedagógiai</a:t>
            </a:r>
            <a:r>
              <a:rPr lang="en-US" sz="1600" dirty="0"/>
              <a:t> </a:t>
            </a:r>
            <a:r>
              <a:rPr lang="en-US" sz="1600" err="1"/>
              <a:t>eszközökkel</a:t>
            </a:r>
            <a:r>
              <a:rPr lang="en-US" sz="1600" dirty="0"/>
              <a:t> </a:t>
            </a:r>
            <a:r>
              <a:rPr lang="en-US" sz="1600" err="1"/>
              <a:t>ismerkedtünk</a:t>
            </a:r>
            <a:r>
              <a:rPr lang="en-US" sz="1600" dirty="0"/>
              <a:t>: </a:t>
            </a:r>
            <a:r>
              <a:rPr lang="en-US" sz="1600" err="1"/>
              <a:t>egy</a:t>
            </a:r>
            <a:r>
              <a:rPr lang="en-US" sz="1600" dirty="0"/>
              <a:t> </a:t>
            </a:r>
            <a:r>
              <a:rPr lang="en-US" sz="1600" err="1"/>
              <a:t>rövid</a:t>
            </a:r>
            <a:r>
              <a:rPr lang="en-US" sz="1600" dirty="0"/>
              <a:t> </a:t>
            </a:r>
            <a:r>
              <a:rPr lang="en-US" sz="1600" err="1"/>
              <a:t>szituáció</a:t>
            </a:r>
            <a:r>
              <a:rPr lang="en-US" sz="1600" dirty="0"/>
              <a:t> </a:t>
            </a:r>
            <a:r>
              <a:rPr lang="en-US" sz="1600" err="1"/>
              <a:t>forgatókönyvét</a:t>
            </a:r>
            <a:r>
              <a:rPr lang="en-US" sz="1600" dirty="0"/>
              <a:t> </a:t>
            </a:r>
            <a:r>
              <a:rPr lang="en-US" sz="1600" err="1"/>
              <a:t>írtuk</a:t>
            </a:r>
            <a:r>
              <a:rPr lang="en-US" sz="1600" dirty="0"/>
              <a:t> meg, </a:t>
            </a:r>
            <a:r>
              <a:rPr lang="en-US" sz="1600" err="1"/>
              <a:t>majd</a:t>
            </a:r>
            <a:r>
              <a:rPr lang="en-US" sz="1600" dirty="0"/>
              <a:t> </a:t>
            </a:r>
            <a:r>
              <a:rPr lang="en-US" sz="1600" err="1"/>
              <a:t>el</a:t>
            </a:r>
            <a:r>
              <a:rPr lang="en-US" sz="1600" dirty="0"/>
              <a:t> is </a:t>
            </a:r>
            <a:r>
              <a:rPr lang="en-US" sz="1600" err="1"/>
              <a:t>játszottuk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15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5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1A9F4-C97F-740E-BC4E-CCFE66149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" y="126571"/>
            <a:ext cx="8322276" cy="86055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Az </a:t>
            </a:r>
            <a:r>
              <a:rPr lang="en-US" err="1">
                <a:solidFill>
                  <a:schemeClr val="bg1"/>
                </a:solidFill>
              </a:rPr>
              <a:t>iskolai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tantermi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foglalkozásokon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felül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két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délután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kulturális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programon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err="1">
                <a:solidFill>
                  <a:schemeClr val="bg1"/>
                </a:solidFill>
              </a:rPr>
              <a:t>részt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vehettünk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amit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err="1">
                <a:solidFill>
                  <a:schemeClr val="bg1"/>
                </a:solidFill>
              </a:rPr>
              <a:t>fogadó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intézmény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szervezett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számunkra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3BD91-2E26-08E4-59D1-4008F4C6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3919"/>
            <a:ext cx="8340811" cy="4644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7F0765-C68F-7893-1A40-EE1FB55A3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662" y="5149"/>
            <a:ext cx="38562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781E1-BD9A-2E8E-C26D-E736F09E33DE}"/>
              </a:ext>
            </a:extLst>
          </p:cNvPr>
          <p:cNvSpPr txBox="1"/>
          <p:nvPr/>
        </p:nvSpPr>
        <p:spPr>
          <a:xfrm>
            <a:off x="5180724" y="890503"/>
            <a:ext cx="315299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A General Post Office Museum 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interaktív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tárlata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pedig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az</a:t>
            </a:r>
            <a:r>
              <a:rPr lang="en-US" sz="1600" dirty="0">
                <a:solidFill>
                  <a:schemeClr val="bg1"/>
                </a:solidFill>
              </a:rPr>
              <a:t> 1916-os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felkelést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és</a:t>
            </a:r>
            <a:r>
              <a:rPr lang="en-US" sz="1600" dirty="0">
                <a:solidFill>
                  <a:schemeClr val="bg1"/>
                </a:solidFill>
              </a:rPr>
              <a:t> a </a:t>
            </a:r>
            <a:r>
              <a:rPr lang="en-US" sz="1600" dirty="0" err="1">
                <a:solidFill>
                  <a:schemeClr val="bg1"/>
                </a:solidFill>
              </a:rPr>
              <a:t>nyomában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kibon-takozó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függetlenedés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fő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mérföld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köveit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örökíti</a:t>
            </a:r>
            <a:r>
              <a:rPr lang="en-US" sz="1600" dirty="0">
                <a:solidFill>
                  <a:schemeClr val="bg1"/>
                </a:solidFill>
              </a:rPr>
              <a:t> meg.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6D372-AA07-8733-FB24-331DC5145709}"/>
              </a:ext>
            </a:extLst>
          </p:cNvPr>
          <p:cNvSpPr txBox="1"/>
          <p:nvPr/>
        </p:nvSpPr>
        <p:spPr>
          <a:xfrm>
            <a:off x="3706" y="1380237"/>
            <a:ext cx="47754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 </a:t>
            </a:r>
            <a:r>
              <a:rPr lang="en-US" sz="1600" err="1">
                <a:solidFill>
                  <a:schemeClr val="bg1"/>
                </a:solidFill>
              </a:rPr>
              <a:t>dublini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kastély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egyik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szárnya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az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err="1">
                <a:solidFill>
                  <a:schemeClr val="bg1"/>
                </a:solidFill>
              </a:rPr>
              <a:t>ország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err="1">
                <a:solidFill>
                  <a:schemeClr val="bg1"/>
                </a:solidFill>
              </a:rPr>
              <a:t>monarchista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múltjának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állítemléket</a:t>
            </a:r>
            <a:r>
              <a:rPr lang="en-US" sz="1600" dirty="0">
                <a:solidFill>
                  <a:schemeClr val="bg1"/>
                </a:solidFill>
              </a:rPr>
              <a:t>, </a:t>
            </a:r>
            <a:r>
              <a:rPr lang="en-US" sz="1600" err="1">
                <a:solidFill>
                  <a:schemeClr val="bg1"/>
                </a:solidFill>
              </a:rPr>
              <a:t>miközben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err="1">
                <a:solidFill>
                  <a:schemeClr val="bg1"/>
                </a:solidFill>
              </a:rPr>
              <a:t>bemutatja</a:t>
            </a:r>
            <a:r>
              <a:rPr lang="en-US" sz="1600" dirty="0">
                <a:solidFill>
                  <a:schemeClr val="bg1"/>
                </a:solidFill>
              </a:rPr>
              <a:t> a </a:t>
            </a:r>
            <a:r>
              <a:rPr lang="en-US" sz="1600" err="1">
                <a:solidFill>
                  <a:schemeClr val="bg1"/>
                </a:solidFill>
              </a:rPr>
              <a:t>demokratikus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jelenbe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való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err="1">
                <a:solidFill>
                  <a:schemeClr val="bg1"/>
                </a:solidFill>
              </a:rPr>
              <a:t>átmenetet</a:t>
            </a:r>
            <a:r>
              <a:rPr lang="en-US" sz="1600" dirty="0">
                <a:solidFill>
                  <a:schemeClr val="bg1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94412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460</Words>
  <Application>Microsoft Office PowerPoint</Application>
  <PresentationFormat>Szélesvásznú</PresentationFormat>
  <Paragraphs>25</Paragraphs>
  <Slides>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Courier New</vt:lpstr>
      <vt:lpstr>Open Sans</vt:lpstr>
      <vt:lpstr>Office-téma</vt:lpstr>
      <vt:lpstr>Beszámoló:  Dublini mobilitás - Erasmus+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Beszámoló:  Dublini mobilitás - Erasmus+</dc:title>
  <dc:creator/>
  <cp:lastModifiedBy>Peszné Varga Nóra</cp:lastModifiedBy>
  <cp:revision>429</cp:revision>
  <dcterms:created xsi:type="dcterms:W3CDTF">2025-05-26T07:24:43Z</dcterms:created>
  <dcterms:modified xsi:type="dcterms:W3CDTF">2025-05-27T06:00:41Z</dcterms:modified>
</cp:coreProperties>
</file>